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8"/>
  </p:handoutMasterIdLst>
  <p:sldIdLst>
    <p:sldId id="397" r:id="rId2"/>
    <p:sldId id="409" r:id="rId3"/>
    <p:sldId id="396" r:id="rId4"/>
    <p:sldId id="256" r:id="rId5"/>
    <p:sldId id="410" r:id="rId6"/>
    <p:sldId id="269" r:id="rId7"/>
    <p:sldId id="257" r:id="rId8"/>
    <p:sldId id="258" r:id="rId9"/>
    <p:sldId id="364" r:id="rId10"/>
    <p:sldId id="259" r:id="rId11"/>
    <p:sldId id="375" r:id="rId12"/>
    <p:sldId id="298" r:id="rId13"/>
    <p:sldId id="304" r:id="rId14"/>
    <p:sldId id="299" r:id="rId15"/>
    <p:sldId id="261" r:id="rId16"/>
    <p:sldId id="385" r:id="rId17"/>
    <p:sldId id="367" r:id="rId18"/>
    <p:sldId id="365" r:id="rId19"/>
    <p:sldId id="368" r:id="rId20"/>
    <p:sldId id="369" r:id="rId21"/>
    <p:sldId id="402" r:id="rId22"/>
    <p:sldId id="415" r:id="rId23"/>
    <p:sldId id="401" r:id="rId24"/>
    <p:sldId id="403" r:id="rId25"/>
    <p:sldId id="411" r:id="rId26"/>
    <p:sldId id="418" r:id="rId27"/>
    <p:sldId id="420" r:id="rId28"/>
    <p:sldId id="404" r:id="rId29"/>
    <p:sldId id="400" r:id="rId30"/>
    <p:sldId id="405" r:id="rId31"/>
    <p:sldId id="412" r:id="rId32"/>
    <p:sldId id="413" r:id="rId33"/>
    <p:sldId id="421" r:id="rId34"/>
    <p:sldId id="417" r:id="rId35"/>
    <p:sldId id="414" r:id="rId36"/>
    <p:sldId id="416" r:id="rId37"/>
    <p:sldId id="386" r:id="rId38"/>
    <p:sldId id="381" r:id="rId39"/>
    <p:sldId id="419" r:id="rId40"/>
    <p:sldId id="374" r:id="rId41"/>
    <p:sldId id="263" r:id="rId42"/>
    <p:sldId id="387" r:id="rId43"/>
    <p:sldId id="262" r:id="rId44"/>
    <p:sldId id="297" r:id="rId45"/>
    <p:sldId id="333" r:id="rId46"/>
    <p:sldId id="399" r:id="rId47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95" autoAdjust="0"/>
    <p:restoredTop sz="96433" autoAdjust="0"/>
  </p:normalViewPr>
  <p:slideViewPr>
    <p:cSldViewPr snapToGrid="0">
      <p:cViewPr>
        <p:scale>
          <a:sx n="75" d="100"/>
          <a:sy n="75" d="100"/>
        </p:scale>
        <p:origin x="902" y="26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2633F-C7CC-4E34-8073-0F011E96CAC3}" type="datetimeFigureOut">
              <a:rPr lang="nb-NO" smtClean="0"/>
              <a:t>11.11.2015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A0176-55F9-45D4-A515-F18140D24C3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0541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6AEC-6097-44FB-94D1-0C92A72DA6A8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43D5-890E-40E5-A2C8-CC434AFD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89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6AEC-6097-44FB-94D1-0C92A72DA6A8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43D5-890E-40E5-A2C8-CC434AFD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28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6AEC-6097-44FB-94D1-0C92A72DA6A8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43D5-890E-40E5-A2C8-CC434AFD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8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75"/>
            <a:ext cx="10515600" cy="104457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6AEC-6097-44FB-94D1-0C92A72DA6A8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43D5-890E-40E5-A2C8-CC434AFD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80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6AEC-6097-44FB-94D1-0C92A72DA6A8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43D5-890E-40E5-A2C8-CC434AFD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02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6AEC-6097-44FB-94D1-0C92A72DA6A8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43D5-890E-40E5-A2C8-CC434AFD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41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6AEC-6097-44FB-94D1-0C92A72DA6A8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43D5-890E-40E5-A2C8-CC434AFD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49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6AEC-6097-44FB-94D1-0C92A72DA6A8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43D5-890E-40E5-A2C8-CC434AFD397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175"/>
            <a:ext cx="10515600" cy="104457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54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6AEC-6097-44FB-94D1-0C92A72DA6A8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43D5-890E-40E5-A2C8-CC434AFD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80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6AEC-6097-44FB-94D1-0C92A72DA6A8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43D5-890E-40E5-A2C8-CC434AFD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73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6AEC-6097-44FB-94D1-0C92A72DA6A8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43D5-890E-40E5-A2C8-CC434AFD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81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D6AEC-6097-44FB-94D1-0C92A72DA6A8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C43D5-890E-40E5-A2C8-CC434AFD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../../../../../a-foredrag%20rv6/riksveibiler-kortkort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a-foredrag%20rv6/opplevelsestur%20rv6%20kort.mp4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hyperlink" Target="../../../../../a-foredrag%20rv6/gamleveien%20&#248;rje.mp4" TargetMode="External"/><Relationship Id="rId4" Type="http://schemas.openxmlformats.org/officeDocument/2006/relationships/hyperlink" Target="opplevelsestur%20rv6%20kort.mp4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../../../../../a-foredrag%20rv6/askim%20ca%201960-2.mp4" TargetMode="Externa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../a-foredrag%20rv6/norskeveier1958.mp4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../a-foredrag%20rv6/teaser-rv40-a.mp4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 smtClean="0"/>
              <a:t>Velkommen</a:t>
            </a:r>
            <a:r>
              <a:rPr lang="en-US" sz="4400" dirty="0" smtClean="0"/>
              <a:t> </a:t>
            </a:r>
            <a:r>
              <a:rPr lang="en-US" sz="4400" dirty="0" err="1" smtClean="0"/>
              <a:t>til</a:t>
            </a:r>
            <a:r>
              <a:rPr lang="en-US" sz="4400" dirty="0" smtClean="0"/>
              <a:t> </a:t>
            </a:r>
            <a:r>
              <a:rPr lang="en-US" sz="4400" dirty="0" err="1" smtClean="0"/>
              <a:t>en</a:t>
            </a:r>
            <a:r>
              <a:rPr lang="en-US" sz="4400" dirty="0" smtClean="0"/>
              <a:t> </a:t>
            </a:r>
            <a:r>
              <a:rPr lang="en-US" sz="4400" dirty="0" err="1" smtClean="0"/>
              <a:t>veinostalgisk</a:t>
            </a:r>
            <a:r>
              <a:rPr lang="en-US" sz="4400" dirty="0" smtClean="0"/>
              <a:t> </a:t>
            </a:r>
            <a:r>
              <a:rPr lang="en-US" sz="4400" dirty="0" err="1" smtClean="0"/>
              <a:t>kveld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06" y="1559783"/>
            <a:ext cx="5011688" cy="5103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1047750"/>
            <a:ext cx="7808463" cy="570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Riksveiene – det var i Østfold det startet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1116750"/>
            <a:ext cx="4162425" cy="3295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1047750"/>
            <a:ext cx="7324725" cy="56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5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Riksvei 6 og Riksvei 7 - Elvestadkrysset</a:t>
            </a:r>
            <a:endParaRPr lang="nb-NO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81661"/>
              </p:ext>
            </p:extLst>
          </p:nvPr>
        </p:nvGraphicFramePr>
        <p:xfrm>
          <a:off x="910177" y="1233571"/>
          <a:ext cx="9881467" cy="4813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Image" r:id="rId3" imgW="1603800" imgH="781200" progId="Photoshop.Image.15">
                  <p:embed/>
                </p:oleObj>
              </mc:Choice>
              <mc:Fallback>
                <p:oleObj name="Image" r:id="rId3" imgW="1603800" imgH="78120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0177" y="1233571"/>
                        <a:ext cx="9881467" cy="4813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59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Veisjef Jens Munch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26" y="1047750"/>
            <a:ext cx="3800999" cy="5572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600" y="875708"/>
            <a:ext cx="3842650" cy="574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6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Veitilstanden på slutten av 20-tallet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78" y="951628"/>
            <a:ext cx="9472444" cy="561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8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"Jens Munchs veilaboratorium"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857249"/>
            <a:ext cx="9329962" cy="5762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75" y="193215"/>
            <a:ext cx="3377443" cy="229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0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Enhetlig utforming og felles veinummer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5" y="1816574"/>
            <a:ext cx="3952875" cy="4891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5" y="1536662"/>
            <a:ext cx="3556516" cy="4820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1" y="1397936"/>
            <a:ext cx="2543175" cy="50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Viktige verktøy for veinostalgikere</a:t>
            </a:r>
            <a:endParaRPr lang="nb-NO" dirty="0"/>
          </a:p>
        </p:txBody>
      </p:sp>
      <p:pic>
        <p:nvPicPr>
          <p:cNvPr id="2050" name="Picture 2" descr="https://scontent-ams2-1.xx.fbcdn.net/hphotos-xpf1/t31.0-8/s960x960/10572088_277352015789373_8101484339883485687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6" y="915808"/>
            <a:ext cx="4807900" cy="572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92" y="915808"/>
            <a:ext cx="6306007" cy="42441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3162" y="5771072"/>
            <a:ext cx="4063042" cy="370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hlinkClick r:id="rId4" action="ppaction://hlinkfile"/>
              </a:rPr>
              <a:t>Riksveibilene</a:t>
            </a:r>
            <a:r>
              <a:rPr lang="nb-NO" dirty="0" smtClean="0"/>
              <a:t> (5 min)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938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Men hva var det for noen riksveier som ble til E18?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24" y="1611360"/>
            <a:ext cx="3100262" cy="3426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90" y="1611360"/>
            <a:ext cx="3088243" cy="3426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968" y="1606268"/>
            <a:ext cx="3092832" cy="343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" y="301871"/>
            <a:ext cx="10672706" cy="6376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" y="301871"/>
            <a:ext cx="10672706" cy="63765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16" y="301871"/>
            <a:ext cx="10672706" cy="637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Vi begynner vestfra – ved Hån grenseovergang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38" y="1116282"/>
            <a:ext cx="8538553" cy="54789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57" y="1734127"/>
            <a:ext cx="5765925" cy="3389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4" y="1644716"/>
            <a:ext cx="5670283" cy="363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2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 smtClean="0"/>
              <a:t>Velkommen</a:t>
            </a:r>
            <a:r>
              <a:rPr lang="en-US" sz="4400" dirty="0" smtClean="0"/>
              <a:t> </a:t>
            </a:r>
            <a:r>
              <a:rPr lang="en-US" sz="4400" dirty="0" err="1" smtClean="0"/>
              <a:t>til</a:t>
            </a:r>
            <a:r>
              <a:rPr lang="en-US" sz="4400" dirty="0" smtClean="0"/>
              <a:t> </a:t>
            </a:r>
            <a:r>
              <a:rPr lang="en-US" sz="4400" dirty="0" err="1" smtClean="0"/>
              <a:t>en</a:t>
            </a:r>
            <a:r>
              <a:rPr lang="en-US" sz="4400" dirty="0" smtClean="0"/>
              <a:t> </a:t>
            </a:r>
            <a:r>
              <a:rPr lang="en-US" sz="4400" dirty="0" err="1" smtClean="0"/>
              <a:t>veinostalgisk</a:t>
            </a:r>
            <a:r>
              <a:rPr lang="en-US" sz="4400" dirty="0" smtClean="0"/>
              <a:t> </a:t>
            </a:r>
            <a:r>
              <a:rPr lang="en-US" sz="4400" dirty="0" err="1" smtClean="0"/>
              <a:t>kveld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06" y="1559783"/>
            <a:ext cx="5011688" cy="510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9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37009"/>
            <a:ext cx="10058400" cy="3554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3309" y="5430983"/>
            <a:ext cx="3269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hlinkClick r:id="rId3" action="ppaction://hlinkfile"/>
              </a:rPr>
              <a:t>Opplevelsestur fra Ørje til Askim </a:t>
            </a:r>
            <a:r>
              <a:rPr lang="nb-NO" dirty="0" smtClean="0">
                <a:hlinkClick r:id="rId4" action="ppaction://hlinkfile"/>
              </a:rPr>
              <a:t>(5 min)</a:t>
            </a:r>
            <a:endParaRPr lang="nb-NO" dirty="0"/>
          </a:p>
        </p:txBody>
      </p:sp>
      <p:sp>
        <p:nvSpPr>
          <p:cNvPr id="5" name="TextBox 4"/>
          <p:cNvSpPr txBox="1"/>
          <p:nvPr/>
        </p:nvSpPr>
        <p:spPr>
          <a:xfrm>
            <a:off x="8384875" y="5624423"/>
            <a:ext cx="242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hlinkClick r:id="rId5" action="ppaction://hlinkfile"/>
              </a:rPr>
              <a:t>Rask film 2 min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9890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062" y="907123"/>
            <a:ext cx="8926315" cy="595087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Noen overraskelser underveis – her på FV818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9439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09" y="0"/>
            <a:ext cx="10832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6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«Kanadiersvingen»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" y="994591"/>
            <a:ext cx="4704202" cy="5902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1035288"/>
            <a:ext cx="8178800" cy="373255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838200" y="4720320"/>
            <a:ext cx="6477002" cy="165100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70799" y="5847602"/>
            <a:ext cx="4334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9 meter bred! 1.5 meter bredere enn Samferdselsdepartementets nedskalerte E18</a:t>
            </a:r>
          </a:p>
          <a:p>
            <a:r>
              <a:rPr lang="nb-NO" dirty="0" smtClean="0"/>
              <a:t>Fra 1996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0694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17" y="1269454"/>
            <a:ext cx="6760684" cy="4587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454"/>
            <a:ext cx="6790192" cy="455296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175"/>
            <a:ext cx="10515600" cy="1044575"/>
          </a:xfrm>
        </p:spPr>
        <p:txBody>
          <a:bodyPr/>
          <a:lstStyle/>
          <a:p>
            <a:pPr algn="ctr"/>
            <a:r>
              <a:rPr lang="nb-NO" dirty="0" smtClean="0"/>
              <a:t>«Kanadiersvingen»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209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Lundeby Handelsforening</a:t>
            </a:r>
            <a:endParaRPr lang="nb-N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15807"/>
            <a:ext cx="6206509" cy="40372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5807"/>
            <a:ext cx="6399777" cy="40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2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5508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24" y="1269693"/>
            <a:ext cx="7451076" cy="55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Ved Berger bro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954" y="1047750"/>
            <a:ext cx="7133046" cy="4477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50"/>
            <a:ext cx="6306312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9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76" y="826538"/>
            <a:ext cx="11214222" cy="60314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Gamle Berger bro – forsvant i 2015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245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 smtClean="0"/>
              <a:t>Ramstadkrysset</a:t>
            </a:r>
            <a:r>
              <a:rPr lang="nb-NO" dirty="0" smtClean="0"/>
              <a:t> – gamle Rustad bro fra før 1938</a:t>
            </a:r>
            <a:endParaRPr lang="nb-NO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286724"/>
              </p:ext>
            </p:extLst>
          </p:nvPr>
        </p:nvGraphicFramePr>
        <p:xfrm>
          <a:off x="314445" y="801688"/>
          <a:ext cx="10598030" cy="5780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Image" r:id="rId3" imgW="9631080" imgH="5252400" progId="Photoshop.Image.15">
                  <p:embed/>
                </p:oleObj>
              </mc:Choice>
              <mc:Fallback>
                <p:oleObj name="Image" r:id="rId3" imgW="9631080" imgH="525240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4445" y="801688"/>
                        <a:ext cx="10598030" cy="5780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01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7325" y="-937764"/>
            <a:ext cx="9144000" cy="2387600"/>
          </a:xfrm>
        </p:spPr>
        <p:txBody>
          <a:bodyPr/>
          <a:lstStyle/>
          <a:p>
            <a:r>
              <a:rPr lang="nb-NO" dirty="0" smtClean="0"/>
              <a:t>Riksvei 1 – tapt og funnet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2975765"/>
            <a:ext cx="5584825" cy="3481185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141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143" y="438524"/>
            <a:ext cx="9085714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0"/>
            <a:ext cx="5475383" cy="516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899547"/>
            <a:ext cx="7505699" cy="56058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Gamle veiskilt og unge damer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694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0" y="572878"/>
            <a:ext cx="8608749" cy="6279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75" y="333666"/>
            <a:ext cx="8672111" cy="650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Men hvor er dette?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02" y="1047750"/>
            <a:ext cx="9030124" cy="567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3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822129"/>
            <a:ext cx="6089608" cy="4467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128"/>
            <a:ext cx="6096000" cy="510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" y="0"/>
            <a:ext cx="1941576" cy="1679448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078" y="-1"/>
            <a:ext cx="4369573" cy="1454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817"/>
            <a:ext cx="6430378" cy="4125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72" y="1839817"/>
            <a:ext cx="5775928" cy="412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4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73" y="304081"/>
            <a:ext cx="9981282" cy="655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7" y="0"/>
            <a:ext cx="2618645" cy="867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4" y="33286"/>
            <a:ext cx="9353860" cy="6011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32" y="33286"/>
            <a:ext cx="9279122" cy="6013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1940" y="6211019"/>
            <a:ext cx="423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hlinkClick r:id="rId5" action="ppaction://hlinkfile"/>
              </a:rPr>
              <a:t>Film 5 min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431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65" y="0"/>
            <a:ext cx="10509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6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65" y="0"/>
            <a:ext cx="10509470" cy="708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4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7325" y="-937764"/>
            <a:ext cx="9144000" cy="2387600"/>
          </a:xfrm>
        </p:spPr>
        <p:txBody>
          <a:bodyPr/>
          <a:lstStyle/>
          <a:p>
            <a:r>
              <a:rPr lang="nb-NO" dirty="0" smtClean="0"/>
              <a:t>Riksveiene som ble til E18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2397293"/>
            <a:ext cx="10058400" cy="363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1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6" y="0"/>
            <a:ext cx="11087684" cy="652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Råkjøring i Kråkstad</a:t>
            </a:r>
            <a:endParaRPr lang="nb-NO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40" y="525462"/>
            <a:ext cx="7134222" cy="63894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40" y="1303100"/>
            <a:ext cx="7879515" cy="561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2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46" y="0"/>
            <a:ext cx="7429648" cy="69472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38" y="1335872"/>
            <a:ext cx="7785463" cy="584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1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36" y="0"/>
            <a:ext cx="10086777" cy="666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3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07594" y="2776956"/>
            <a:ext cx="713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 action="ppaction://hlinkfile"/>
              </a:rPr>
              <a:t>1958-film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Hvordan kjørte vi i 1958?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65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Neste prosjekt: Drammen - Telemark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09900" y="1914525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hlinkClick r:id="rId2" action="ppaction://hlinkfile"/>
              </a:rPr>
              <a:t>Neste</a:t>
            </a:r>
            <a:r>
              <a:rPr lang="en-US" dirty="0" smtClean="0">
                <a:hlinkClick r:id="rId2" action="ppaction://hlinkfile"/>
              </a:rPr>
              <a:t> </a:t>
            </a:r>
            <a:r>
              <a:rPr lang="en-US" dirty="0" err="1" smtClean="0">
                <a:hlinkClick r:id="rId2" action="ppaction://hlinkfile"/>
              </a:rPr>
              <a:t>bok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95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694" y="4068312"/>
            <a:ext cx="4364966" cy="2720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4000" dirty="0" smtClean="0"/>
              <a:t>Kanskje vil du kjøpe boka?</a:t>
            </a:r>
            <a:br>
              <a:rPr lang="nb-NO" sz="4000" dirty="0" smtClean="0"/>
            </a:br>
            <a:r>
              <a:rPr lang="nb-NO" sz="4000" dirty="0" smtClean="0"/>
              <a:t>Betal kontant eller med kort</a:t>
            </a:r>
            <a:endParaRPr lang="nb-NO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728" y="1815898"/>
            <a:ext cx="10515600" cy="4351338"/>
          </a:xfrm>
        </p:spPr>
        <p:txBody>
          <a:bodyPr>
            <a:normAutofit/>
          </a:bodyPr>
          <a:lstStyle/>
          <a:p>
            <a:r>
              <a:rPr lang="nb-NO" sz="4000" dirty="0" smtClean="0"/>
              <a:t>Kjøp «Riksveiene som ble til E18» for kr </a:t>
            </a:r>
            <a:r>
              <a:rPr lang="nb-NO" sz="4000" dirty="0" smtClean="0"/>
              <a:t>369</a:t>
            </a:r>
            <a:endParaRPr lang="nb-NO" sz="4000" dirty="0" smtClean="0"/>
          </a:p>
          <a:p>
            <a:r>
              <a:rPr lang="nb-NO" sz="4000" dirty="0" smtClean="0"/>
              <a:t>Kjøp «Riksvei 1 – tapt og funnet» for kr 250</a:t>
            </a:r>
          </a:p>
          <a:p>
            <a:r>
              <a:rPr lang="nb-NO" sz="4000" dirty="0" smtClean="0"/>
              <a:t>Kjøp begge for kr </a:t>
            </a:r>
            <a:r>
              <a:rPr lang="nb-NO" sz="4000" dirty="0" smtClean="0"/>
              <a:t>550</a:t>
            </a:r>
            <a:endParaRPr lang="nb-NO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312"/>
            <a:ext cx="3916392" cy="284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70" y="0"/>
            <a:ext cx="9214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1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"Samtidsarkeologi"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 smtClean="0"/>
              <a:t>Den gamle historien er vel kjent og dokumentert</a:t>
            </a:r>
          </a:p>
          <a:p>
            <a:r>
              <a:rPr lang="nb-NO" dirty="0" smtClean="0"/>
              <a:t>Nyere historie går ofte i glemmeboken</a:t>
            </a:r>
          </a:p>
          <a:p>
            <a:r>
              <a:rPr lang="nb-NO" dirty="0" smtClean="0"/>
              <a:t>Folk husker ikke nøyaktig – arkivene har forvitret</a:t>
            </a:r>
          </a:p>
          <a:p>
            <a:r>
              <a:rPr lang="nb-NO" dirty="0" smtClean="0"/>
              <a:t>Mine kilder:</a:t>
            </a:r>
          </a:p>
          <a:p>
            <a:pPr lvl="1"/>
            <a:r>
              <a:rPr lang="nb-NO" dirty="0" smtClean="0"/>
              <a:t>Tilfeldige arkivrester</a:t>
            </a:r>
          </a:p>
          <a:p>
            <a:pPr lvl="1"/>
            <a:r>
              <a:rPr lang="nb-NO" dirty="0" smtClean="0"/>
              <a:t>Tilfeldige private bilder</a:t>
            </a:r>
          </a:p>
          <a:p>
            <a:pPr lvl="1"/>
            <a:r>
              <a:rPr lang="nb-NO" dirty="0" smtClean="0"/>
              <a:t>Aftenpostens digitaliserte historiske arkiv</a:t>
            </a:r>
          </a:p>
          <a:p>
            <a:pPr lvl="1"/>
            <a:r>
              <a:rPr lang="nb-NO" dirty="0" smtClean="0"/>
              <a:t>Intervjuer</a:t>
            </a:r>
          </a:p>
          <a:p>
            <a:pPr lvl="1"/>
            <a:r>
              <a:rPr lang="nb-NO" dirty="0" smtClean="0"/>
              <a:t>Samarbeid med historielag</a:t>
            </a:r>
          </a:p>
          <a:p>
            <a:pPr lvl="1"/>
            <a:r>
              <a:rPr lang="nb-NO" dirty="0" smtClean="0"/>
              <a:t>Statens vegvesens bøker</a:t>
            </a:r>
          </a:p>
          <a:p>
            <a:pPr lvl="1"/>
            <a:endParaRPr lang="nb-NO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93" y="4274545"/>
            <a:ext cx="3444607" cy="25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2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Veinostalgi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92" y="1561962"/>
            <a:ext cx="3341958" cy="464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1" y="1628774"/>
            <a:ext cx="4157562" cy="4233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70" y="1561962"/>
            <a:ext cx="3458892" cy="43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5587"/>
            <a:ext cx="8305800" cy="1325563"/>
          </a:xfrm>
        </p:spPr>
        <p:txBody>
          <a:bodyPr>
            <a:normAutofit/>
          </a:bodyPr>
          <a:lstStyle/>
          <a:p>
            <a:r>
              <a:rPr lang="nb-NO" sz="3200" dirty="0" smtClean="0"/>
              <a:t>Fra oldtidsveier via kongeveier til riksveier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99" y="1990725"/>
            <a:ext cx="6755461" cy="2274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142" y="255587"/>
            <a:ext cx="4401055" cy="643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4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173" y="1782147"/>
            <a:ext cx="7637701" cy="23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5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6338</TotalTime>
  <Words>257</Words>
  <Application>Microsoft Office PowerPoint</Application>
  <PresentationFormat>Widescreen</PresentationFormat>
  <Paragraphs>50</Paragraphs>
  <Slides>46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Image</vt:lpstr>
      <vt:lpstr>Velkommen til en veinostalgisk kveld</vt:lpstr>
      <vt:lpstr>Velkommen til en veinostalgisk kveld</vt:lpstr>
      <vt:lpstr>Riksvei 1 – tapt og funnet</vt:lpstr>
      <vt:lpstr>Riksveiene som ble til E18</vt:lpstr>
      <vt:lpstr>PowerPoint Presentation</vt:lpstr>
      <vt:lpstr>"Samtidsarkeologi"</vt:lpstr>
      <vt:lpstr>Veinostalgi</vt:lpstr>
      <vt:lpstr>Fra oldtidsveier via kongeveier til riksveier</vt:lpstr>
      <vt:lpstr>PowerPoint Presentation</vt:lpstr>
      <vt:lpstr>Riksveiene – det var i Østfold det startet</vt:lpstr>
      <vt:lpstr>Riksvei 6 og Riksvei 7 - Elvestadkrysset</vt:lpstr>
      <vt:lpstr>Veisjef Jens Munch</vt:lpstr>
      <vt:lpstr>Veitilstanden på slutten av 20-tallet</vt:lpstr>
      <vt:lpstr>"Jens Munchs veilaboratorium"</vt:lpstr>
      <vt:lpstr>Enhetlig utforming og felles veinummer</vt:lpstr>
      <vt:lpstr>Viktige verktøy for veinostalgikere</vt:lpstr>
      <vt:lpstr>Men hva var det for noen riksveier som ble til E18?</vt:lpstr>
      <vt:lpstr>PowerPoint Presentation</vt:lpstr>
      <vt:lpstr>Vi begynner vestfra – ved Hån grenseovergang</vt:lpstr>
      <vt:lpstr>PowerPoint Presentation</vt:lpstr>
      <vt:lpstr>Noen overraskelser underveis – her på FV818</vt:lpstr>
      <vt:lpstr>PowerPoint Presentation</vt:lpstr>
      <vt:lpstr>«Kanadiersvingen»</vt:lpstr>
      <vt:lpstr>«Kanadiersvingen»</vt:lpstr>
      <vt:lpstr>Lundeby Handelsforening</vt:lpstr>
      <vt:lpstr>PowerPoint Presentation</vt:lpstr>
      <vt:lpstr>Ved Berger bro</vt:lpstr>
      <vt:lpstr>Gamle Berger bro – forsvant i 2015</vt:lpstr>
      <vt:lpstr>Ramstadkrysset – gamle Rustad bro fra før 1938</vt:lpstr>
      <vt:lpstr>PowerPoint Presentation</vt:lpstr>
      <vt:lpstr>Gamle veiskilt og unge damer</vt:lpstr>
      <vt:lpstr>PowerPoint Presentation</vt:lpstr>
      <vt:lpstr>Men hvor er dette?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Råkjøring i Kråkstad</vt:lpstr>
      <vt:lpstr>PowerPoint Presentation</vt:lpstr>
      <vt:lpstr>PowerPoint Presentation</vt:lpstr>
      <vt:lpstr>Hvordan kjørte vi i 1958?</vt:lpstr>
      <vt:lpstr>Neste prosjekt: Drammen - Telemark</vt:lpstr>
      <vt:lpstr>Kanskje vil du kjøpe boka? Betal kontant eller med kort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Riksvei 1 – tapt og funnet</dc:title>
  <dc:creator>Tore Wiik</dc:creator>
  <cp:lastModifiedBy>Tore Wiik</cp:lastModifiedBy>
  <cp:revision>186</cp:revision>
  <cp:lastPrinted>2015-10-11T11:07:51Z</cp:lastPrinted>
  <dcterms:created xsi:type="dcterms:W3CDTF">2014-11-20T09:58:47Z</dcterms:created>
  <dcterms:modified xsi:type="dcterms:W3CDTF">2015-11-11T16:54:32Z</dcterms:modified>
</cp:coreProperties>
</file>